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3" r:id="rId4"/>
    <p:sldId id="306" r:id="rId5"/>
    <p:sldId id="305" r:id="rId6"/>
    <p:sldId id="307" r:id="rId7"/>
    <p:sldId id="308" r:id="rId8"/>
    <p:sldId id="309" r:id="rId9"/>
    <p:sldId id="278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-7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12/03/2020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610145" y="2169276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5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6184" y="1982342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GUIA PARA EL LLENADO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DE TABLERO 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DE INDICADORES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Á</a:t>
            </a: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REA IV DIOCESANA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460" y="3209960"/>
            <a:ext cx="6602540" cy="3066554"/>
          </a:xfrm>
          <a:prstGeom prst="rect">
            <a:avLst/>
          </a:prstGeom>
        </p:spPr>
      </p:pic>
      <p:sp>
        <p:nvSpPr>
          <p:cNvPr id="5" name="42 Llamada de flecha hacia abajo"/>
          <p:cNvSpPr/>
          <p:nvPr/>
        </p:nvSpPr>
        <p:spPr>
          <a:xfrm>
            <a:off x="4193058" y="1636786"/>
            <a:ext cx="2265817" cy="1621422"/>
          </a:xfrm>
          <a:prstGeom prst="downArrowCallout">
            <a:avLst>
              <a:gd name="adj1" fmla="val 25000"/>
              <a:gd name="adj2" fmla="val 21532"/>
              <a:gd name="adj3" fmla="val 17372"/>
              <a:gd name="adj4" fmla="val 73992"/>
            </a:avLst>
          </a:prstGeom>
          <a:solidFill>
            <a:sysClr val="window" lastClr="FFFFFF"/>
          </a:solidFill>
          <a:ln w="15875" cap="flat" cmpd="sng" algn="ctr">
            <a:solidFill>
              <a:srgbClr val="94A08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Nombre del sector (preferentemente con números romanos, tal como se definen en la BDD)</a:t>
            </a:r>
            <a:endParaRPr kumimoji="0" lang="es-MX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6 Llamada de flecha hacia abajo"/>
          <p:cNvSpPr/>
          <p:nvPr/>
        </p:nvSpPr>
        <p:spPr>
          <a:xfrm>
            <a:off x="6598579" y="1626930"/>
            <a:ext cx="3359919" cy="1573174"/>
          </a:xfrm>
          <a:prstGeom prst="downArrowCallout">
            <a:avLst>
              <a:gd name="adj1" fmla="val 26480"/>
              <a:gd name="adj2" fmla="val 25000"/>
              <a:gd name="adj3" fmla="val 16600"/>
              <a:gd name="adj4" fmla="val 72832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 las columnas de capacitación colocar «1» en caso de haber tomado la capacitación indicada, en caso contrario colocar un «0».</a:t>
            </a:r>
          </a:p>
        </p:txBody>
      </p:sp>
      <p:pic>
        <p:nvPicPr>
          <p:cNvPr id="7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202" y="1553622"/>
            <a:ext cx="1903802" cy="1568266"/>
          </a:xfrm>
          <a:prstGeom prst="rect">
            <a:avLst/>
          </a:prstGeom>
        </p:spPr>
      </p:pic>
      <p:sp>
        <p:nvSpPr>
          <p:cNvPr id="8" name="18 Rectángulo"/>
          <p:cNvSpPr/>
          <p:nvPr/>
        </p:nvSpPr>
        <p:spPr>
          <a:xfrm>
            <a:off x="392261" y="4136043"/>
            <a:ext cx="3871358" cy="2031325"/>
          </a:xfrm>
          <a:prstGeom prst="rect">
            <a:avLst/>
          </a:prstGeom>
          <a:gradFill rotWithShape="1">
            <a:gsLst>
              <a:gs pos="0">
                <a:srgbClr val="BD582C">
                  <a:shade val="85000"/>
                  <a:satMod val="130000"/>
                </a:srgbClr>
              </a:gs>
              <a:gs pos="34000">
                <a:srgbClr val="BD582C">
                  <a:shade val="87000"/>
                  <a:satMod val="125000"/>
                </a:srgbClr>
              </a:gs>
              <a:gs pos="70000">
                <a:srgbClr val="BD582C">
                  <a:tint val="100000"/>
                  <a:shade val="90000"/>
                  <a:satMod val="130000"/>
                </a:srgbClr>
              </a:gs>
              <a:gs pos="100000">
                <a:srgbClr val="BD582C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Integral Progresiva I y II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Hacer del </a:t>
            </a: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</a:t>
            </a: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Organización </a:t>
            </a:r>
            <a:endParaRPr kumimoji="0" lang="es-MX" sz="18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Profundización para Dirigentes</a:t>
            </a:r>
            <a:endParaRPr kumimoji="0" lang="es-MX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13 Rectángulo redondeado"/>
          <p:cNvSpPr/>
          <p:nvPr/>
        </p:nvSpPr>
        <p:spPr>
          <a:xfrm>
            <a:off x="161204" y="667207"/>
            <a:ext cx="6696000" cy="79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Primer Indicador: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Porcentaje de capacitación de matrimonios Responsables de Área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Sector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6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56" y="3072714"/>
            <a:ext cx="5950748" cy="331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8570"/>
            <a:ext cx="4621757" cy="86536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689" y="1576925"/>
            <a:ext cx="1594826" cy="16517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96" y="5304617"/>
            <a:ext cx="1635563" cy="1090375"/>
          </a:xfrm>
          <a:prstGeom prst="rect">
            <a:avLst/>
          </a:prstGeom>
        </p:spPr>
      </p:pic>
      <p:sp>
        <p:nvSpPr>
          <p:cNvPr id="9" name="10 Llamada de flecha hacia abajo"/>
          <p:cNvSpPr/>
          <p:nvPr/>
        </p:nvSpPr>
        <p:spPr>
          <a:xfrm>
            <a:off x="6344998" y="1576925"/>
            <a:ext cx="1390332" cy="1651784"/>
          </a:xfrm>
          <a:prstGeom prst="downArrowCallout">
            <a:avLst>
              <a:gd name="adj1" fmla="val 25548"/>
              <a:gd name="adj2" fmla="val 21144"/>
              <a:gd name="adj3" fmla="val 14278"/>
              <a:gd name="adj4" fmla="val 80456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Número de promotores (de equipo y zonal), con los que cuenta cada Sector.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3528" y="1576925"/>
            <a:ext cx="1453749" cy="16214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5475" y="1748820"/>
            <a:ext cx="1580464" cy="1479889"/>
          </a:xfrm>
          <a:prstGeom prst="rect">
            <a:avLst/>
          </a:prstGeom>
        </p:spPr>
      </p:pic>
      <p:sp>
        <p:nvSpPr>
          <p:cNvPr id="12" name="8 Rectángulo redondeado"/>
          <p:cNvSpPr/>
          <p:nvPr/>
        </p:nvSpPr>
        <p:spPr>
          <a:xfrm>
            <a:off x="120578" y="735498"/>
            <a:ext cx="6696000" cy="79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Segundo Indicador</a:t>
            </a: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Porcentaje de sectores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Equipos de Capacitación (Alcance).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53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21 Rectángulo redondeado"/>
          <p:cNvSpPr/>
          <p:nvPr/>
        </p:nvSpPr>
        <p:spPr>
          <a:xfrm>
            <a:off x="128816" y="716098"/>
            <a:ext cx="6696000" cy="79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Tercer Indicador</a:t>
            </a: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Porcentaje de capacitación de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Equipos de Capacitación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186929" y="3174152"/>
            <a:ext cx="3289887" cy="1815882"/>
          </a:xfrm>
          <a:prstGeom prst="rect">
            <a:avLst/>
          </a:prstGeom>
          <a:gradFill rotWithShape="1">
            <a:gsLst>
              <a:gs pos="0">
                <a:srgbClr val="BD582C">
                  <a:shade val="85000"/>
                  <a:satMod val="130000"/>
                </a:srgbClr>
              </a:gs>
              <a:gs pos="34000">
                <a:srgbClr val="BD582C">
                  <a:shade val="87000"/>
                  <a:satMod val="125000"/>
                </a:srgbClr>
              </a:gs>
              <a:gs pos="70000">
                <a:srgbClr val="BD582C">
                  <a:tint val="100000"/>
                  <a:shade val="90000"/>
                  <a:satMod val="130000"/>
                </a:srgbClr>
              </a:gs>
              <a:gs pos="100000">
                <a:srgbClr val="BD582C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BD582C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Integral Progresiva I y II</a:t>
            </a: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Hacer del </a:t>
            </a: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ECZ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Organización </a:t>
            </a:r>
            <a:endParaRPr kumimoji="0" lang="es-MX" sz="16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capacitadores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16" y="3388336"/>
            <a:ext cx="8175333" cy="272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7 Rectángulo"/>
          <p:cNvSpPr/>
          <p:nvPr/>
        </p:nvSpPr>
        <p:spPr>
          <a:xfrm>
            <a:off x="749643" y="5486116"/>
            <a:ext cx="2798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1400" b="1" dirty="0" smtClean="0">
                <a:solidFill>
                  <a:prstClr val="black"/>
                </a:solidFill>
                <a:latin typeface="Verdana"/>
                <a:cs typeface="+mn-cs"/>
              </a:rPr>
              <a:t>Nota</a:t>
            </a:r>
            <a:r>
              <a:rPr lang="es-MX" sz="1400" dirty="0" smtClean="0">
                <a:solidFill>
                  <a:prstClr val="black"/>
                </a:solidFill>
                <a:latin typeface="Verdana"/>
                <a:cs typeface="+mn-cs"/>
              </a:rPr>
              <a:t>: No se incluyen Sectores con ausencia de Equipos de Capacitación.</a:t>
            </a:r>
            <a:endParaRPr lang="es-MX" sz="1400" dirty="0">
              <a:solidFill>
                <a:prstClr val="black"/>
              </a:solidFill>
              <a:latin typeface="Verdana"/>
              <a:cs typeface="+mn-cs"/>
            </a:endParaRPr>
          </a:p>
        </p:txBody>
      </p:sp>
      <p:sp>
        <p:nvSpPr>
          <p:cNvPr id="8" name="19 Llamada de flecha hacia abajo"/>
          <p:cNvSpPr/>
          <p:nvPr/>
        </p:nvSpPr>
        <p:spPr>
          <a:xfrm>
            <a:off x="3402228" y="1604383"/>
            <a:ext cx="1498486" cy="1707227"/>
          </a:xfrm>
          <a:prstGeom prst="downArrowCallout">
            <a:avLst>
              <a:gd name="adj1" fmla="val 24068"/>
              <a:gd name="adj2" fmla="val 20134"/>
              <a:gd name="adj3" fmla="val 14110"/>
              <a:gd name="adj4" fmla="val 80050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Nombre del sector (preferentemente con números romanos, tal como se definen en la BDD)</a:t>
            </a:r>
          </a:p>
        </p:txBody>
      </p:sp>
      <p:sp>
        <p:nvSpPr>
          <p:cNvPr id="9" name="20 Llamada de flecha hacia abajo"/>
          <p:cNvSpPr/>
          <p:nvPr/>
        </p:nvSpPr>
        <p:spPr>
          <a:xfrm>
            <a:off x="5004369" y="1604384"/>
            <a:ext cx="1421145" cy="1707226"/>
          </a:xfrm>
          <a:prstGeom prst="downArrowCallout">
            <a:avLst>
              <a:gd name="adj1" fmla="val 25548"/>
              <a:gd name="adj2" fmla="val 21144"/>
              <a:gd name="adj3" fmla="val 14278"/>
              <a:gd name="adj4" fmla="val 80456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Número de integrantes de los equipos de capacitación existentes </a:t>
            </a: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</a:t>
            </a:r>
          </a:p>
        </p:txBody>
      </p:sp>
      <p:sp>
        <p:nvSpPr>
          <p:cNvPr id="10" name="24 Llamada de flecha hacia abajo"/>
          <p:cNvSpPr/>
          <p:nvPr/>
        </p:nvSpPr>
        <p:spPr>
          <a:xfrm>
            <a:off x="7216347" y="1624023"/>
            <a:ext cx="1778206" cy="1687587"/>
          </a:xfrm>
          <a:prstGeom prst="downArrowCallout">
            <a:avLst>
              <a:gd name="adj1" fmla="val 25548"/>
              <a:gd name="adj2" fmla="val 21144"/>
              <a:gd name="adj3" fmla="val 14278"/>
              <a:gd name="adj4" fmla="val 80456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Suma de cursos de los integrantes de equipos de capacitación de Sector o Diocesano.</a:t>
            </a:r>
          </a:p>
        </p:txBody>
      </p:sp>
      <p:sp>
        <p:nvSpPr>
          <p:cNvPr id="11" name="26 Llamada de flecha hacia abajo"/>
          <p:cNvSpPr/>
          <p:nvPr/>
        </p:nvSpPr>
        <p:spPr>
          <a:xfrm>
            <a:off x="10297298" y="1738185"/>
            <a:ext cx="1728530" cy="1573426"/>
          </a:xfrm>
          <a:prstGeom prst="downArrowCallout">
            <a:avLst>
              <a:gd name="adj1" fmla="val 25000"/>
              <a:gd name="adj2" fmla="val 25000"/>
              <a:gd name="adj3" fmla="val 22003"/>
              <a:gd name="adj4" fmla="val 68973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modificar las formulas en las celdas con algún color.</a:t>
            </a:r>
          </a:p>
        </p:txBody>
      </p:sp>
    </p:spTree>
    <p:extLst>
      <p:ext uri="{BB962C8B-B14F-4D97-AF65-F5344CB8AC3E}">
        <p14:creationId xmlns:p14="http://schemas.microsoft.com/office/powerpoint/2010/main" val="187158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3" name="15 Rectángulo redondeado"/>
          <p:cNvSpPr/>
          <p:nvPr/>
        </p:nvSpPr>
        <p:spPr>
          <a:xfrm>
            <a:off x="211194" y="740812"/>
            <a:ext cx="6696000" cy="79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Cuarto Indicador</a:t>
            </a: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Capacitación de promotores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(zonales y de equipo básico)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98" y="4208542"/>
            <a:ext cx="3401863" cy="1999661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42" y="3336243"/>
            <a:ext cx="7822787" cy="287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6 Llamada de flecha hacia abajo"/>
          <p:cNvSpPr/>
          <p:nvPr/>
        </p:nvSpPr>
        <p:spPr>
          <a:xfrm>
            <a:off x="3682761" y="1634370"/>
            <a:ext cx="1598140" cy="1620779"/>
          </a:xfrm>
          <a:prstGeom prst="downArrowCallout">
            <a:avLst>
              <a:gd name="adj1" fmla="val 24068"/>
              <a:gd name="adj2" fmla="val 20134"/>
              <a:gd name="adj3" fmla="val 14110"/>
              <a:gd name="adj4" fmla="val 80050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Nombre del sector (preferentemente con números romanos, tal como se definen en la BDD)</a:t>
            </a:r>
          </a:p>
        </p:txBody>
      </p:sp>
      <p:sp>
        <p:nvSpPr>
          <p:cNvPr id="17" name="17 Llamada de flecha hacia abajo"/>
          <p:cNvSpPr/>
          <p:nvPr/>
        </p:nvSpPr>
        <p:spPr>
          <a:xfrm>
            <a:off x="5383309" y="1649643"/>
            <a:ext cx="1585901" cy="1569768"/>
          </a:xfrm>
          <a:prstGeom prst="downArrowCallout">
            <a:avLst>
              <a:gd name="adj1" fmla="val 25548"/>
              <a:gd name="adj2" fmla="val 21144"/>
              <a:gd name="adj3" fmla="val 14278"/>
              <a:gd name="adj4" fmla="val 80456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Número de promotores de equipo básico  y zonal con los que cuenta el sector. </a:t>
            </a:r>
          </a:p>
        </p:txBody>
      </p:sp>
      <p:sp>
        <p:nvSpPr>
          <p:cNvPr id="18" name="18 Llamada de flecha hacia abajo"/>
          <p:cNvSpPr/>
          <p:nvPr/>
        </p:nvSpPr>
        <p:spPr>
          <a:xfrm>
            <a:off x="7677665" y="1661160"/>
            <a:ext cx="1902087" cy="1605505"/>
          </a:xfrm>
          <a:prstGeom prst="downArrowCallout">
            <a:avLst>
              <a:gd name="adj1" fmla="val 25548"/>
              <a:gd name="adj2" fmla="val 21144"/>
              <a:gd name="adj3" fmla="val 14278"/>
              <a:gd name="adj4" fmla="val 73463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Suma de cursos de los promotores de cada Sector.</a:t>
            </a:r>
          </a:p>
        </p:txBody>
      </p:sp>
      <p:sp>
        <p:nvSpPr>
          <p:cNvPr id="19" name="19 Llamada de flecha hacia abajo"/>
          <p:cNvSpPr/>
          <p:nvPr/>
        </p:nvSpPr>
        <p:spPr>
          <a:xfrm>
            <a:off x="10245501" y="1590585"/>
            <a:ext cx="1731015" cy="1655274"/>
          </a:xfrm>
          <a:prstGeom prst="downArrowCallout">
            <a:avLst>
              <a:gd name="adj1" fmla="val 25000"/>
              <a:gd name="adj2" fmla="val 25000"/>
              <a:gd name="adj3" fmla="val 22003"/>
              <a:gd name="adj4" fmla="val 68973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modificar las formulas en las celdas con algún color.</a:t>
            </a:r>
          </a:p>
        </p:txBody>
      </p:sp>
    </p:spTree>
    <p:extLst>
      <p:ext uri="{BB962C8B-B14F-4D97-AF65-F5344CB8AC3E}">
        <p14:creationId xmlns:p14="http://schemas.microsoft.com/office/powerpoint/2010/main" val="36823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5 Rectángulo redondeado"/>
          <p:cNvSpPr/>
          <p:nvPr/>
        </p:nvSpPr>
        <p:spPr>
          <a:xfrm>
            <a:off x="137054" y="773763"/>
            <a:ext cx="6696000" cy="79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Quinto Indicador</a:t>
            </a: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Actas enviadas puntualmente al ECN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5" y="1672856"/>
            <a:ext cx="5709036" cy="4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137054" y="2520780"/>
            <a:ext cx="4679092" cy="2682786"/>
          </a:xfrm>
          <a:prstGeom prst="rect">
            <a:avLst/>
          </a:prstGeom>
          <a:gradFill rotWithShape="1">
            <a:gsLst>
              <a:gs pos="0">
                <a:srgbClr val="BD582C">
                  <a:shade val="85000"/>
                  <a:satMod val="130000"/>
                </a:srgbClr>
              </a:gs>
              <a:gs pos="34000">
                <a:srgbClr val="BD582C">
                  <a:shade val="87000"/>
                  <a:satMod val="125000"/>
                </a:srgbClr>
              </a:gs>
              <a:gs pos="70000">
                <a:srgbClr val="BD582C">
                  <a:tint val="100000"/>
                  <a:shade val="90000"/>
                  <a:satMod val="130000"/>
                </a:srgbClr>
              </a:gs>
              <a:gs pos="100000">
                <a:srgbClr val="BD582C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Segunda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columna: se escribe el número de reuniones realizadas por el ECD  durante el mes.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Tercera columna: se escribe el número de actas enviadas a sus Presidentes Diocesanos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171450" marR="0" lvl="0" indent="-17145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Cuarta columna: se escribe el número de actas enviadas puntualmente al matrimonio Secretario Nacional de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Región.</a:t>
            </a: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9096" y="3201840"/>
            <a:ext cx="1572904" cy="13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15 Rectángulo redondeado"/>
          <p:cNvSpPr/>
          <p:nvPr/>
        </p:nvSpPr>
        <p:spPr>
          <a:xfrm>
            <a:off x="137053" y="716099"/>
            <a:ext cx="6696000" cy="792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sng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Sexto Indicador</a:t>
            </a:r>
            <a:r>
              <a:rPr kumimoji="0" lang="es-MX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Actualización del Directorio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(Ciclo actual)</a:t>
            </a:r>
            <a:endParaRPr kumimoji="0" lang="es-MX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62" y="1585178"/>
            <a:ext cx="5430700" cy="393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Rectángulo"/>
          <p:cNvSpPr/>
          <p:nvPr/>
        </p:nvSpPr>
        <p:spPr>
          <a:xfrm>
            <a:off x="1119396" y="1835039"/>
            <a:ext cx="2916194" cy="2246769"/>
          </a:xfrm>
          <a:prstGeom prst="rect">
            <a:avLst/>
          </a:prstGeom>
          <a:solidFill>
            <a:srgbClr val="BD582C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la segunda columna se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escribe el número de  matrimonios registrados en la BDD. </a:t>
            </a: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 </a:t>
            </a: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 total acumulado al mes correspondiente. </a:t>
            </a:r>
          </a:p>
        </p:txBody>
      </p:sp>
      <p:sp>
        <p:nvSpPr>
          <p:cNvPr id="7" name="4 Flecha derecha"/>
          <p:cNvSpPr/>
          <p:nvPr/>
        </p:nvSpPr>
        <p:spPr>
          <a:xfrm>
            <a:off x="4537084" y="2514086"/>
            <a:ext cx="1552575" cy="638175"/>
          </a:xfrm>
          <a:prstGeom prst="rightArrow">
            <a:avLst/>
          </a:prstGeom>
          <a:solidFill>
            <a:srgbClr val="297FD5">
              <a:alpha val="40000"/>
            </a:srgbClr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4035590" y="5835479"/>
            <a:ext cx="7619999" cy="523220"/>
          </a:xfrm>
          <a:prstGeom prst="rect">
            <a:avLst/>
          </a:prstGeom>
          <a:solidFill>
            <a:srgbClr val="BD582C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la parte inferior del tablero se anota el total de membresía de la diócesis. Al principio es un valor estimado, después de firmar el convenio, es un número fijo.  </a:t>
            </a:r>
          </a:p>
        </p:txBody>
      </p:sp>
      <p:sp>
        <p:nvSpPr>
          <p:cNvPr id="9" name="10 Flecha derecha"/>
          <p:cNvSpPr/>
          <p:nvPr/>
        </p:nvSpPr>
        <p:spPr>
          <a:xfrm rot="16200000">
            <a:off x="7623545" y="5393887"/>
            <a:ext cx="295808" cy="546735"/>
          </a:xfrm>
          <a:prstGeom prst="rightArrow">
            <a:avLst>
              <a:gd name="adj1" fmla="val 50000"/>
              <a:gd name="adj2" fmla="val 54571"/>
            </a:avLst>
          </a:prstGeom>
          <a:solidFill>
            <a:srgbClr val="297FD5"/>
          </a:solidFill>
          <a:ln w="15875" cap="flat" cmpd="sng" algn="ctr">
            <a:solidFill>
              <a:srgbClr val="BD582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9 Llamada de flecha hacia abajo"/>
          <p:cNvSpPr/>
          <p:nvPr/>
        </p:nvSpPr>
        <p:spPr>
          <a:xfrm rot="5400000">
            <a:off x="10391732" y="2893069"/>
            <a:ext cx="1276558" cy="1794943"/>
          </a:xfrm>
          <a:prstGeom prst="downArrowCallout">
            <a:avLst>
              <a:gd name="adj1" fmla="val 19796"/>
              <a:gd name="adj2" fmla="val 19796"/>
              <a:gd name="adj3" fmla="val 25000"/>
              <a:gd name="adj4" fmla="val 77497"/>
            </a:avLst>
          </a:prstGeom>
          <a:solidFill>
            <a:sysClr val="window" lastClr="FFFFFF"/>
          </a:solidFill>
          <a:ln w="12700" cap="flat" cmpd="sng" algn="ctr">
            <a:solidFill>
              <a:srgbClr val="9D90A0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</a:t>
            </a: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modificar las celdas con algún color</a:t>
            </a: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55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698543" y="2095353"/>
            <a:ext cx="4367284" cy="1507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5" name="4 CuadroTexto"/>
          <p:cNvSpPr txBox="1"/>
          <p:nvPr/>
        </p:nvSpPr>
        <p:spPr>
          <a:xfrm>
            <a:off x="4012442" y="2280019"/>
            <a:ext cx="387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</a:rPr>
              <a:t>EJEMPLO   TABLERO INDICADORES</a:t>
            </a:r>
            <a:endParaRPr lang="es-MX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5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66453" y="2967335"/>
            <a:ext cx="32590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MUCHAS</a:t>
            </a:r>
          </a:p>
          <a:p>
            <a:pPr algn="ctr"/>
            <a:r>
              <a:rPr lang="es-E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GRACIAS!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79139"/>
            <a:ext cx="8572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09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525</Words>
  <Application>Microsoft Office PowerPoint</Application>
  <PresentationFormat>Personalizado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GUIA PARA EL LLENADO DE TABLERO  DE INDICADORES ÁREA IV DIOCESANA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USER</cp:lastModifiedBy>
  <cp:revision>29</cp:revision>
  <dcterms:created xsi:type="dcterms:W3CDTF">2019-09-07T16:34:56Z</dcterms:created>
  <dcterms:modified xsi:type="dcterms:W3CDTF">2020-03-13T05:16:12Z</dcterms:modified>
</cp:coreProperties>
</file>